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8" r:id="rId9"/>
    <p:sldId id="263" r:id="rId10"/>
    <p:sldId id="264" r:id="rId11"/>
    <p:sldId id="265" r:id="rId12"/>
    <p:sldId id="266" r:id="rId13"/>
    <p:sldId id="267"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625" autoAdjust="0"/>
  </p:normalViewPr>
  <p:slideViewPr>
    <p:cSldViewPr snapToGrid="0" snapToObjects="1" showGuides="1">
      <p:cViewPr varScale="1">
        <p:scale>
          <a:sx n="105" d="100"/>
          <a:sy n="105" d="100"/>
        </p:scale>
        <p:origin x="-96" y="-272"/>
      </p:cViewPr>
      <p:guideLst>
        <p:guide orient="horz" pos="2160"/>
        <p:guide pos="2901"/>
      </p:guideLst>
    </p:cSldViewPr>
  </p:slideViewPr>
  <p:notesTextViewPr>
    <p:cViewPr>
      <p:scale>
        <a:sx n="170" d="100"/>
        <a:sy n="17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EB46CA-428F-FD42-9F42-4FA04FD3742F}" type="datetimeFigureOut">
              <a:rPr lang="en-US" smtClean="0"/>
              <a:t>7/8/12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A214E-0E2D-D64F-8311-DB97907C4CCF}" type="slidenum">
              <a:rPr lang="en-US" smtClean="0"/>
              <a:t>‹#›</a:t>
            </a:fld>
            <a:endParaRPr lang="en-US"/>
          </a:p>
        </p:txBody>
      </p:sp>
    </p:spTree>
    <p:extLst>
      <p:ext uri="{BB962C8B-B14F-4D97-AF65-F5344CB8AC3E}">
        <p14:creationId xmlns:p14="http://schemas.microsoft.com/office/powerpoint/2010/main" val="9014323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a:t>
            </a:r>
            <a:r>
              <a:rPr lang="en-US" b="1" baseline="0" dirty="0" smtClean="0"/>
              <a:t> </a:t>
            </a:r>
            <a:r>
              <a:rPr lang="en-US" b="1" dirty="0" smtClean="0"/>
              <a:t>KEY PRINCIPLES</a:t>
            </a:r>
            <a:r>
              <a:rPr lang="en-US" b="1" baseline="0" dirty="0" smtClean="0"/>
              <a:t> &gt; </a:t>
            </a:r>
            <a:r>
              <a:rPr lang="en-US" baseline="0" dirty="0" smtClean="0"/>
              <a:t>Review DOMINANCE, EYEFLOW, CONTRAST from the definitions provided on the screen.</a:t>
            </a:r>
          </a:p>
          <a:p>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2</a:t>
            </a:fld>
            <a:endParaRPr lang="en-US"/>
          </a:p>
        </p:txBody>
      </p:sp>
    </p:spTree>
    <p:extLst>
      <p:ext uri="{BB962C8B-B14F-4D97-AF65-F5344CB8AC3E}">
        <p14:creationId xmlns:p14="http://schemas.microsoft.com/office/powerpoint/2010/main" val="3062410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5. READABILITY &gt; </a:t>
            </a:r>
            <a:r>
              <a:rPr lang="en-US" baseline="0" dirty="0" smtClean="0"/>
              <a:t>Review GRAPHICS, STRATEGIC, REPETITION from the definitions provided on the screen.</a:t>
            </a:r>
          </a:p>
          <a:p>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11</a:t>
            </a:fld>
            <a:endParaRPr lang="en-US"/>
          </a:p>
        </p:txBody>
      </p:sp>
    </p:spTree>
    <p:extLst>
      <p:ext uri="{BB962C8B-B14F-4D97-AF65-F5344CB8AC3E}">
        <p14:creationId xmlns:p14="http://schemas.microsoft.com/office/powerpoint/2010/main" val="4258444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smtClean="0"/>
              <a:t>5 &gt; READABILITY</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GRAPHICS: </a:t>
            </a:r>
            <a:r>
              <a:rPr lang="en-US" b="0" baseline="0" dirty="0" smtClean="0"/>
              <a:t>Blue accent color unifies the design. Lines unify the content module on the left. Blue is used to accent the content module on the right.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STRATEGIC:</a:t>
            </a:r>
            <a:r>
              <a:rPr lang="en-US" b="0" baseline="0" dirty="0" smtClean="0"/>
              <a:t> Graphics are used for a purpose. The lines on the left form a box that unifies content.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REPETITION: </a:t>
            </a:r>
            <a:r>
              <a:rPr lang="en-US" b="0" baseline="0" dirty="0" smtClean="0"/>
              <a:t>Blue is echoed across the spread for unity without overpowering the content.</a:t>
            </a:r>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12</a:t>
            </a:fld>
            <a:endParaRPr lang="en-US"/>
          </a:p>
        </p:txBody>
      </p:sp>
    </p:spTree>
    <p:extLst>
      <p:ext uri="{BB962C8B-B14F-4D97-AF65-F5344CB8AC3E}">
        <p14:creationId xmlns:p14="http://schemas.microsoft.com/office/powerpoint/2010/main" val="213825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0"/>
              <a:buNone/>
            </a:pPr>
            <a:r>
              <a:rPr lang="en-US" b="1" baseline="0" dirty="0" smtClean="0"/>
              <a:t>&gt; QUESTIONS </a:t>
            </a:r>
          </a:p>
          <a:p>
            <a:pPr marL="0" indent="0">
              <a:buFont typeface="Wingdings" charset="0"/>
              <a:buNone/>
            </a:pPr>
            <a:r>
              <a:rPr lang="en-US" baseline="0" dirty="0" smtClean="0"/>
              <a:t>What questions do you have? Please raise your hands.</a:t>
            </a:r>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13</a:t>
            </a:fld>
            <a:endParaRPr lang="en-US"/>
          </a:p>
        </p:txBody>
      </p:sp>
    </p:spTree>
    <p:extLst>
      <p:ext uri="{BB962C8B-B14F-4D97-AF65-F5344CB8AC3E}">
        <p14:creationId xmlns:p14="http://schemas.microsoft.com/office/powerpoint/2010/main" val="72009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1</a:t>
            </a:r>
            <a:r>
              <a:rPr lang="en-US" sz="1800" b="1" baseline="0" dirty="0" smtClean="0"/>
              <a:t> &gt; KEY PRINCIPLES</a:t>
            </a:r>
          </a:p>
          <a:p>
            <a:endParaRPr lang="en-US" sz="1800" baseline="0" dirty="0" smtClean="0"/>
          </a:p>
          <a:p>
            <a:pPr marL="171450" indent="-171450">
              <a:buFont typeface="Arial"/>
              <a:buChar char="•"/>
            </a:pPr>
            <a:r>
              <a:rPr lang="en-US" b="1" baseline="0" dirty="0" smtClean="0"/>
              <a:t>DOMINANCE: </a:t>
            </a:r>
            <a:r>
              <a:rPr lang="en-US" baseline="0" dirty="0" smtClean="0"/>
              <a:t>One photo is clearly larger than every other photo on this spread. The dominant photo plays an important role as the center of visual interest –- pulling readers into the design.</a:t>
            </a:r>
          </a:p>
          <a:p>
            <a:pPr marL="171450" indent="-171450">
              <a:buFont typeface="Arial"/>
              <a:buChar char="•"/>
            </a:pPr>
            <a:endParaRPr lang="en-US" baseline="0" dirty="0" smtClean="0"/>
          </a:p>
          <a:p>
            <a:pPr marL="171450" indent="-171450">
              <a:buFont typeface="Arial"/>
              <a:buChar char="•"/>
            </a:pPr>
            <a:r>
              <a:rPr lang="en-US" b="1" i="0" baseline="0" dirty="0" smtClean="0"/>
              <a:t>EYELFLOW: </a:t>
            </a:r>
            <a:r>
              <a:rPr lang="en-US" baseline="0" dirty="0" smtClean="0"/>
              <a:t>When placing elements, especially photographs, on the spread consider how they direct the eye movement. In this case, the dominant photo directs the reader into the center of the spread and into the secondary photos and the headline/story presentation.</a:t>
            </a:r>
          </a:p>
          <a:p>
            <a:pPr marL="171450" indent="-171450">
              <a:buFont typeface="Arial"/>
              <a:buChar char="•"/>
            </a:pPr>
            <a:endParaRPr lang="en-US" baseline="0" dirty="0" smtClean="0"/>
          </a:p>
          <a:p>
            <a:pPr marL="171450" indent="-171450">
              <a:buFont typeface="Arial"/>
              <a:buChar char="•"/>
            </a:pPr>
            <a:r>
              <a:rPr lang="en-US" b="1" baseline="0" dirty="0" smtClean="0"/>
              <a:t>CONTRAST: </a:t>
            </a:r>
            <a:r>
              <a:rPr lang="en-US" baseline="0" dirty="0" smtClean="0"/>
              <a:t>A variety of modular sizes and shapes are used for variety. And, a partial cut-out-background photo adds contrast without overpowering with the dominant photo.</a:t>
            </a:r>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3</a:t>
            </a:fld>
            <a:endParaRPr lang="en-US"/>
          </a:p>
        </p:txBody>
      </p:sp>
    </p:spTree>
    <p:extLst>
      <p:ext uri="{BB962C8B-B14F-4D97-AF65-F5344CB8AC3E}">
        <p14:creationId xmlns:p14="http://schemas.microsoft.com/office/powerpoint/2010/main" val="4101165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2. DESIGN</a:t>
            </a:r>
            <a:r>
              <a:rPr lang="en-US" b="1" baseline="0" dirty="0" smtClean="0"/>
              <a:t> ELEMENTS &gt; </a:t>
            </a:r>
            <a:r>
              <a:rPr lang="en-US" baseline="0" dirty="0" smtClean="0"/>
              <a:t>Review VISUAL, VERBAL, STORYTELLING from the definitions provided on the screen.</a:t>
            </a:r>
          </a:p>
          <a:p>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4</a:t>
            </a:fld>
            <a:endParaRPr lang="en-US"/>
          </a:p>
        </p:txBody>
      </p:sp>
    </p:spTree>
    <p:extLst>
      <p:ext uri="{BB962C8B-B14F-4D97-AF65-F5344CB8AC3E}">
        <p14:creationId xmlns:p14="http://schemas.microsoft.com/office/powerpoint/2010/main" val="209321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2</a:t>
            </a:r>
            <a:r>
              <a:rPr lang="en-US" b="1" baseline="0" dirty="0" smtClean="0"/>
              <a:t> &gt; DESIGN ELEMENTS</a:t>
            </a:r>
          </a:p>
          <a:p>
            <a:endParaRPr lang="en-US" baseline="0" dirty="0" smtClean="0"/>
          </a:p>
          <a:p>
            <a:pPr marL="171450" indent="-171450">
              <a:buFont typeface="Arial"/>
              <a:buChar char="•"/>
            </a:pPr>
            <a:r>
              <a:rPr lang="en-US" b="1" baseline="0" dirty="0" smtClean="0"/>
              <a:t>VISUAL: </a:t>
            </a:r>
            <a:r>
              <a:rPr lang="en-US" baseline="0" dirty="0" smtClean="0"/>
              <a:t>A wide variety of photographs are used in varying sizes. An action photograph is used for the dominant. Additional smaller photos are used to further tell the story without overpowering the dominant. A group shot of the team is used for reference, but is not the largest photo on the spread. A cut-out-background photo is used to contrast the modular shapes.</a:t>
            </a:r>
          </a:p>
          <a:p>
            <a:pPr marL="171450" indent="-171450">
              <a:buFont typeface="Arial"/>
              <a:buChar char="•"/>
            </a:pPr>
            <a:endParaRPr lang="en-US" baseline="0" dirty="0" smtClean="0"/>
          </a:p>
          <a:p>
            <a:pPr marL="171450" indent="-171450">
              <a:buFont typeface="Arial"/>
              <a:buChar char="•"/>
            </a:pPr>
            <a:r>
              <a:rPr lang="en-US" b="1" baseline="0" dirty="0" smtClean="0"/>
              <a:t>VERBAL:</a:t>
            </a:r>
            <a:r>
              <a:rPr lang="en-US" baseline="0" dirty="0" smtClean="0"/>
              <a:t> The main story presentation includes a primary headline with a detailed secondary headline and four expanded quotes. Detailed story captions are used throughout. A scoreboard provides a complete record of the season and direct quotes from the players add a human voice to the coverage.</a:t>
            </a:r>
          </a:p>
          <a:p>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5</a:t>
            </a:fld>
            <a:endParaRPr lang="en-US"/>
          </a:p>
        </p:txBody>
      </p:sp>
    </p:spTree>
    <p:extLst>
      <p:ext uri="{BB962C8B-B14F-4D97-AF65-F5344CB8AC3E}">
        <p14:creationId xmlns:p14="http://schemas.microsoft.com/office/powerpoint/2010/main" val="1226116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3. THE FRAMEWORK &gt; </a:t>
            </a:r>
            <a:r>
              <a:rPr lang="en-US" baseline="0" dirty="0" smtClean="0"/>
              <a:t>Review FRAMING MARGIN, GUTTER, GRIDS/COLUMNS from the definitions provided on the screen.</a:t>
            </a:r>
          </a:p>
        </p:txBody>
      </p:sp>
      <p:sp>
        <p:nvSpPr>
          <p:cNvPr id="4" name="Slide Number Placeholder 3"/>
          <p:cNvSpPr>
            <a:spLocks noGrp="1"/>
          </p:cNvSpPr>
          <p:nvPr>
            <p:ph type="sldNum" sz="quarter" idx="10"/>
          </p:nvPr>
        </p:nvSpPr>
        <p:spPr/>
        <p:txBody>
          <a:bodyPr/>
          <a:lstStyle/>
          <a:p>
            <a:fld id="{3C2A214E-0E2D-D64F-8311-DB97907C4CCF}" type="slidenum">
              <a:rPr lang="en-US" smtClean="0"/>
              <a:t>6</a:t>
            </a:fld>
            <a:endParaRPr lang="en-US"/>
          </a:p>
        </p:txBody>
      </p:sp>
    </p:spTree>
    <p:extLst>
      <p:ext uri="{BB962C8B-B14F-4D97-AF65-F5344CB8AC3E}">
        <p14:creationId xmlns:p14="http://schemas.microsoft.com/office/powerpoint/2010/main" val="1764412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smtClean="0"/>
              <a:t>3 &gt; THE FRAMEWORK</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FRAMING MARGIN: </a:t>
            </a:r>
            <a:r>
              <a:rPr lang="en-US" b="0" baseline="0" dirty="0" smtClean="0"/>
              <a:t>Acts like a picture frame around the spread, giving the content room to breath. Text should not extend into the framing margin. Bleed photos may cross through the framing margin and extend to the page edge.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GUTTER:</a:t>
            </a:r>
            <a:r>
              <a:rPr lang="en-US" b="0" baseline="0" dirty="0" smtClean="0"/>
              <a:t> The area in the center of the spread where the yearbook is bound and glued together. For a dynamic design, the pages should be designed as a visual unit. Photos may cross the gutter, if care is taken not to have faces or important action fall in the gutter. For best results, larger photos are best for crossing the gutter.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GRIDS/COLUMNS: </a:t>
            </a:r>
            <a:r>
              <a:rPr lang="en-US" b="0" baseline="0" dirty="0" smtClean="0"/>
              <a:t>By dividing the spread into vertical columns/grids, the designer is able to effectively organize the content. The narrower the columns/grids, the more flexibility they afford the designer.</a:t>
            </a:r>
            <a:endParaRPr lang="en-US" b="1" baseline="0" dirty="0" smtClean="0"/>
          </a:p>
          <a:p>
            <a:pPr marL="171450" indent="-171450">
              <a:buFont typeface="Arial"/>
              <a:buChar cha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7</a:t>
            </a:fld>
            <a:endParaRPr lang="en-US"/>
          </a:p>
        </p:txBody>
      </p:sp>
    </p:spTree>
    <p:extLst>
      <p:ext uri="{BB962C8B-B14F-4D97-AF65-F5344CB8AC3E}">
        <p14:creationId xmlns:p14="http://schemas.microsoft.com/office/powerpoint/2010/main" val="3877468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smtClean="0"/>
              <a:t>3 &gt; THE FRAMEWORK</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FRAMING MARGIN: </a:t>
            </a:r>
            <a:r>
              <a:rPr lang="en-US" b="0" baseline="0" dirty="0" smtClean="0"/>
              <a:t>Acts like a picture frame around the spread, giving the content room to breath. Text should not extend into the framing margin. Bleed photos may cross through the framing margin and extend to the page edge.</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GUTTER:</a:t>
            </a:r>
            <a:r>
              <a:rPr lang="en-US" b="0" baseline="0" dirty="0" smtClean="0"/>
              <a:t> The area in the center of the spread where the yearbook is bound and glued together. For a dynamic design, the pages should be designed as a visual unit. Photos may cross the gutter, if care is taken not to have faces or important action fall in the gutter. For best results, larger photos are best for crossing the gutter.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GRIDS/COLUMNS: </a:t>
            </a:r>
            <a:r>
              <a:rPr lang="en-US" b="0" baseline="0" dirty="0" smtClean="0"/>
              <a:t>By dividing the spread into vertical columns/grids, the designer is able to effectively organize the content. The narrower the columns/grids, the more flexibility they afford the designer.</a:t>
            </a:r>
            <a:endParaRPr lang="en-US" b="1" baseline="0" dirty="0" smtClean="0"/>
          </a:p>
          <a:p>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8</a:t>
            </a:fld>
            <a:endParaRPr lang="en-US"/>
          </a:p>
        </p:txBody>
      </p:sp>
    </p:spTree>
    <p:extLst>
      <p:ext uri="{BB962C8B-B14F-4D97-AF65-F5344CB8AC3E}">
        <p14:creationId xmlns:p14="http://schemas.microsoft.com/office/powerpoint/2010/main" val="2347106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smtClean="0"/>
              <a:t>4. START TO FINISH &gt; </a:t>
            </a:r>
            <a:r>
              <a:rPr lang="en-US" baseline="0" dirty="0" smtClean="0"/>
              <a:t>Review DOMINANT MODULE, SECONDARY MODULES, SPACE from the definitions provided on the screen.</a:t>
            </a:r>
          </a:p>
        </p:txBody>
      </p:sp>
      <p:sp>
        <p:nvSpPr>
          <p:cNvPr id="4" name="Slide Number Placeholder 3"/>
          <p:cNvSpPr>
            <a:spLocks noGrp="1"/>
          </p:cNvSpPr>
          <p:nvPr>
            <p:ph type="sldNum" sz="quarter" idx="10"/>
          </p:nvPr>
        </p:nvSpPr>
        <p:spPr/>
        <p:txBody>
          <a:bodyPr/>
          <a:lstStyle/>
          <a:p>
            <a:fld id="{3C2A214E-0E2D-D64F-8311-DB97907C4CCF}" type="slidenum">
              <a:rPr lang="en-US" smtClean="0"/>
              <a:t>9</a:t>
            </a:fld>
            <a:endParaRPr lang="en-US"/>
          </a:p>
        </p:txBody>
      </p:sp>
    </p:spTree>
    <p:extLst>
      <p:ext uri="{BB962C8B-B14F-4D97-AF65-F5344CB8AC3E}">
        <p14:creationId xmlns:p14="http://schemas.microsoft.com/office/powerpoint/2010/main" val="293767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b="1" baseline="0" dirty="0" smtClean="0"/>
              <a:t>4 &gt; START TO FINISH</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1"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DOMINANT MODULE: </a:t>
            </a:r>
            <a:r>
              <a:rPr lang="en-US" b="0" baseline="0" dirty="0" smtClean="0"/>
              <a:t>This always the largest module and is the focal point of the spread. Because it is the largest, the dominant module should present the most important content on the spread.</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SECONDARY MODULES:</a:t>
            </a:r>
            <a:r>
              <a:rPr lang="en-US" b="0" baseline="0" dirty="0" smtClean="0"/>
              <a:t> Present different angles or perspectives on the topic covered on the spread. Secondary modules should be smaller than the dominant and offer a variety of coverage approaches.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0"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smtClean="0"/>
              <a:t>SPACE: </a:t>
            </a:r>
            <a:r>
              <a:rPr lang="en-US" b="0" baseline="0" dirty="0" smtClean="0"/>
              <a:t>There are three levels of spacing. Tight spacing is used within the modules to unify the content. Expanded spacing is used between the different modules to separate them. Standard spacing is the traditional one-pica spacing that is used as a default on the design.</a:t>
            </a:r>
            <a:endParaRPr lang="en-US" b="1"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C2A214E-0E2D-D64F-8311-DB97907C4CCF}" type="slidenum">
              <a:rPr lang="en-US" smtClean="0"/>
              <a:t>10</a:t>
            </a:fld>
            <a:endParaRPr lang="en-US"/>
          </a:p>
        </p:txBody>
      </p:sp>
    </p:spTree>
    <p:extLst>
      <p:ext uri="{BB962C8B-B14F-4D97-AF65-F5344CB8AC3E}">
        <p14:creationId xmlns:p14="http://schemas.microsoft.com/office/powerpoint/2010/main" val="3579941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D72D41-273D-D147-A345-FD18CED6EFDD}" type="datetimeFigureOut">
              <a:rPr lang="en-US" smtClean="0"/>
              <a:t>7/8/12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359649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2D41-273D-D147-A345-FD18CED6EFDD}" type="datetimeFigureOut">
              <a:rPr lang="en-US" smtClean="0"/>
              <a:t>7/8/12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2458078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2D41-273D-D147-A345-FD18CED6EFDD}" type="datetimeFigureOut">
              <a:rPr lang="en-US" smtClean="0"/>
              <a:t>7/8/12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299823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D72D41-273D-D147-A345-FD18CED6EFDD}" type="datetimeFigureOut">
              <a:rPr lang="en-US" smtClean="0"/>
              <a:t>7/8/12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186286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D72D41-273D-D147-A345-FD18CED6EFDD}" type="datetimeFigureOut">
              <a:rPr lang="en-US" smtClean="0"/>
              <a:t>7/8/12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1172556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D72D41-273D-D147-A345-FD18CED6EFDD}" type="datetimeFigureOut">
              <a:rPr lang="en-US" smtClean="0"/>
              <a:t>7/8/12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4181674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D72D41-273D-D147-A345-FD18CED6EFDD}" type="datetimeFigureOut">
              <a:rPr lang="en-US" smtClean="0"/>
              <a:t>7/8/12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328528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D72D41-273D-D147-A345-FD18CED6EFDD}" type="datetimeFigureOut">
              <a:rPr lang="en-US" smtClean="0"/>
              <a:t>7/8/12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344682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72D41-273D-D147-A345-FD18CED6EFDD}" type="datetimeFigureOut">
              <a:rPr lang="en-US" smtClean="0"/>
              <a:t>7/8/12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373270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D72D41-273D-D147-A345-FD18CED6EFDD}" type="datetimeFigureOut">
              <a:rPr lang="en-US" smtClean="0"/>
              <a:t>7/8/12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1249372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D72D41-273D-D147-A345-FD18CED6EFDD}" type="datetimeFigureOut">
              <a:rPr lang="en-US" smtClean="0"/>
              <a:t>7/8/12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9BFAF-193A-EB4E-8DE6-57D4BEF60F2E}" type="slidenum">
              <a:rPr lang="en-US" smtClean="0"/>
              <a:t>‹#›</a:t>
            </a:fld>
            <a:endParaRPr lang="en-US"/>
          </a:p>
        </p:txBody>
      </p:sp>
    </p:spTree>
    <p:extLst>
      <p:ext uri="{BB962C8B-B14F-4D97-AF65-F5344CB8AC3E}">
        <p14:creationId xmlns:p14="http://schemas.microsoft.com/office/powerpoint/2010/main" val="24211831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72D41-273D-D147-A345-FD18CED6EFDD}" type="datetimeFigureOut">
              <a:rPr lang="en-US" smtClean="0"/>
              <a:t>7/8/12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9BFAF-193A-EB4E-8DE6-57D4BEF60F2E}" type="slidenum">
              <a:rPr lang="en-US" smtClean="0"/>
              <a:t>‹#›</a:t>
            </a:fld>
            <a:endParaRPr lang="en-US"/>
          </a:p>
        </p:txBody>
      </p:sp>
    </p:spTree>
    <p:extLst>
      <p:ext uri="{BB962C8B-B14F-4D97-AF65-F5344CB8AC3E}">
        <p14:creationId xmlns:p14="http://schemas.microsoft.com/office/powerpoint/2010/main" val="723871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esign_title 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784258"/>
          </a:xfrm>
          <a:prstGeom prst="rect">
            <a:avLst/>
          </a:prstGeom>
        </p:spPr>
      </p:pic>
    </p:spTree>
    <p:extLst>
      <p:ext uri="{BB962C8B-B14F-4D97-AF65-F5344CB8AC3E}">
        <p14:creationId xmlns:p14="http://schemas.microsoft.com/office/powerpoint/2010/main" val="27402987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ign_title slide10.jpg"/>
          <p:cNvPicPr>
            <a:picLocks noChangeAspect="1"/>
          </p:cNvPicPr>
          <p:nvPr/>
        </p:nvPicPr>
        <p:blipFill rotWithShape="1">
          <a:blip r:embed="rId3">
            <a:extLst>
              <a:ext uri="{28A0092B-C50C-407E-A947-70E740481C1C}">
                <a14:useLocalDpi xmlns:a14="http://schemas.microsoft.com/office/drawing/2010/main" val="0"/>
              </a:ext>
            </a:extLst>
          </a:blip>
          <a:srcRect t="83658" b="-83658"/>
          <a:stretch/>
        </p:blipFill>
        <p:spPr>
          <a:xfrm>
            <a:off x="0" y="31946"/>
            <a:ext cx="9144000" cy="6784258"/>
          </a:xfrm>
          <a:prstGeom prst="rect">
            <a:avLst/>
          </a:prstGeom>
        </p:spPr>
      </p:pic>
      <p:pic>
        <p:nvPicPr>
          <p:cNvPr id="3" name="Picture 3" descr="15975-1_032_8-C-D.p1 copy"/>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438" y="916169"/>
            <a:ext cx="8229600" cy="5281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adability_design_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784258"/>
          </a:xfrm>
          <a:prstGeom prst="rect">
            <a:avLst/>
          </a:prstGeom>
        </p:spPr>
      </p:pic>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ign_title slide11.jpg"/>
          <p:cNvPicPr>
            <a:picLocks noChangeAspect="1"/>
          </p:cNvPicPr>
          <p:nvPr/>
        </p:nvPicPr>
        <p:blipFill rotWithShape="1">
          <a:blip r:embed="rId3">
            <a:extLst>
              <a:ext uri="{28A0092B-C50C-407E-A947-70E740481C1C}">
                <a14:useLocalDpi xmlns:a14="http://schemas.microsoft.com/office/drawing/2010/main" val="0"/>
              </a:ext>
            </a:extLst>
          </a:blip>
          <a:srcRect t="83091"/>
          <a:stretch/>
        </p:blipFill>
        <p:spPr>
          <a:xfrm>
            <a:off x="7150" y="0"/>
            <a:ext cx="9144000" cy="1147164"/>
          </a:xfrm>
          <a:prstGeom prst="rect">
            <a:avLst/>
          </a:prstGeom>
        </p:spPr>
      </p:pic>
      <p:pic>
        <p:nvPicPr>
          <p:cNvPr id="4" name="Picture 3" descr="Westlake 2011_078.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538" y="929261"/>
            <a:ext cx="8229600" cy="5486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68574" y="6420748"/>
            <a:ext cx="5820187" cy="261610"/>
          </a:xfrm>
          <a:prstGeom prst="rect">
            <a:avLst/>
          </a:prstGeom>
          <a:noFill/>
        </p:spPr>
        <p:txBody>
          <a:bodyPr wrap="square" rtlCol="0">
            <a:spAutoFit/>
          </a:bodyPr>
          <a:lstStyle/>
          <a:p>
            <a:pPr algn="r"/>
            <a:r>
              <a:rPr lang="en-US" sz="1100" dirty="0" smtClean="0">
                <a:latin typeface="Arial"/>
                <a:cs typeface="Arial"/>
              </a:rPr>
              <a:t>WESTLAKE HIGH SCHOOL [TX]</a:t>
            </a:r>
            <a:endParaRPr lang="en-US" sz="1100" dirty="0">
              <a:latin typeface="Arial"/>
              <a:cs typeface="Arial"/>
            </a:endParaRPr>
          </a:p>
        </p:txBody>
      </p:sp>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design_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784258"/>
          </a:xfrm>
          <a:prstGeom prst="rect">
            <a:avLst/>
          </a:prstGeom>
        </p:spPr>
      </p:pic>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ign_title slid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784258"/>
          </a:xfrm>
          <a:prstGeom prst="rect">
            <a:avLst/>
          </a:prstGeom>
        </p:spPr>
      </p:pic>
    </p:spTree>
    <p:extLst>
      <p:ext uri="{BB962C8B-B14F-4D97-AF65-F5344CB8AC3E}">
        <p14:creationId xmlns:p14="http://schemas.microsoft.com/office/powerpoint/2010/main" val="3371312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ign_title slide7.jpg"/>
          <p:cNvPicPr>
            <a:picLocks noChangeAspect="1"/>
          </p:cNvPicPr>
          <p:nvPr/>
        </p:nvPicPr>
        <p:blipFill rotWithShape="1">
          <a:blip r:embed="rId3">
            <a:extLst>
              <a:ext uri="{28A0092B-C50C-407E-A947-70E740481C1C}">
                <a14:useLocalDpi xmlns:a14="http://schemas.microsoft.com/office/drawing/2010/main" val="0"/>
              </a:ext>
            </a:extLst>
          </a:blip>
          <a:srcRect t="83573"/>
          <a:stretch/>
        </p:blipFill>
        <p:spPr>
          <a:xfrm>
            <a:off x="0" y="0"/>
            <a:ext cx="9144000" cy="1114433"/>
          </a:xfrm>
          <a:prstGeom prst="rect">
            <a:avLst/>
          </a:prstGeom>
        </p:spPr>
      </p:pic>
      <p:pic>
        <p:nvPicPr>
          <p:cNvPr id="8" name="Picture 7" descr="YTO_First_LR.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811" y="871084"/>
            <a:ext cx="8235655" cy="5469333"/>
          </a:xfrm>
          <a:prstGeom prst="rect">
            <a:avLst/>
          </a:prstGeom>
          <a:ln w="6350" cmpd="sng">
            <a:solidFill>
              <a:schemeClr val="tx1"/>
            </a:solidFill>
          </a:ln>
        </p:spPr>
      </p:pic>
      <p:sp>
        <p:nvSpPr>
          <p:cNvPr id="9" name="TextBox 8"/>
          <p:cNvSpPr txBox="1"/>
          <p:nvPr/>
        </p:nvSpPr>
        <p:spPr>
          <a:xfrm>
            <a:off x="2968574" y="6352828"/>
            <a:ext cx="5820187" cy="261610"/>
          </a:xfrm>
          <a:prstGeom prst="rect">
            <a:avLst/>
          </a:prstGeom>
          <a:noFill/>
        </p:spPr>
        <p:txBody>
          <a:bodyPr wrap="square" rtlCol="0">
            <a:spAutoFit/>
          </a:bodyPr>
          <a:lstStyle/>
          <a:p>
            <a:pPr algn="r"/>
            <a:r>
              <a:rPr lang="en-US" sz="1100" dirty="0" smtClean="0">
                <a:latin typeface="Arial"/>
                <a:cs typeface="Arial"/>
              </a:rPr>
              <a:t>DOS PUEBLOS HIGH SCHOOL [CA]</a:t>
            </a:r>
            <a:endParaRPr lang="en-US" sz="1100" dirty="0">
              <a:latin typeface="Arial"/>
              <a:cs typeface="Arial"/>
            </a:endParaRPr>
          </a:p>
        </p:txBody>
      </p:sp>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 bed_design_title sli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784258"/>
          </a:xfrm>
          <a:prstGeom prst="rect">
            <a:avLst/>
          </a:prstGeom>
        </p:spPr>
      </p:pic>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ign_title slide8.jpg"/>
          <p:cNvPicPr>
            <a:picLocks noChangeAspect="1"/>
          </p:cNvPicPr>
          <p:nvPr/>
        </p:nvPicPr>
        <p:blipFill rotWithShape="1">
          <a:blip r:embed="rId3">
            <a:extLst>
              <a:ext uri="{28A0092B-C50C-407E-A947-70E740481C1C}">
                <a14:useLocalDpi xmlns:a14="http://schemas.microsoft.com/office/drawing/2010/main" val="0"/>
              </a:ext>
            </a:extLst>
          </a:blip>
          <a:srcRect t="83573" b="988"/>
          <a:stretch/>
        </p:blipFill>
        <p:spPr>
          <a:xfrm>
            <a:off x="6547" y="6548"/>
            <a:ext cx="9144000" cy="1047399"/>
          </a:xfrm>
          <a:prstGeom prst="rect">
            <a:avLst/>
          </a:prstGeom>
        </p:spPr>
      </p:pic>
      <p:pic>
        <p:nvPicPr>
          <p:cNvPr id="5" name="Picture 3" descr="47622-1_044_9-C-D.p1 copy"/>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900" y="883747"/>
            <a:ext cx="8229600" cy="5484812"/>
          </a:xfrm>
          <a:prstGeom prst="rect">
            <a:avLst/>
          </a:prstGeom>
          <a:noFill/>
          <a:ln w="635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968574" y="6352828"/>
            <a:ext cx="5820187" cy="261610"/>
          </a:xfrm>
          <a:prstGeom prst="rect">
            <a:avLst/>
          </a:prstGeom>
          <a:noFill/>
        </p:spPr>
        <p:txBody>
          <a:bodyPr wrap="square" rtlCol="0">
            <a:spAutoFit/>
          </a:bodyPr>
          <a:lstStyle/>
          <a:p>
            <a:pPr algn="r"/>
            <a:r>
              <a:rPr lang="en-US" sz="1100" dirty="0" smtClean="0">
                <a:latin typeface="Arial"/>
                <a:cs typeface="Arial"/>
              </a:rPr>
              <a:t>LOUDOUN VALLEY HIGH SCHOOL [VA]</a:t>
            </a:r>
            <a:endParaRPr lang="en-US" sz="1100" dirty="0">
              <a:latin typeface="Arial"/>
              <a:cs typeface="Arial"/>
            </a:endParaRPr>
          </a:p>
        </p:txBody>
      </p:sp>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ign_title slid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784258"/>
          </a:xfrm>
          <a:prstGeom prst="rect">
            <a:avLst/>
          </a:prstGeom>
        </p:spPr>
      </p:pic>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ign_title slide9.jpg"/>
          <p:cNvPicPr>
            <a:picLocks noChangeAspect="1"/>
          </p:cNvPicPr>
          <p:nvPr/>
        </p:nvPicPr>
        <p:blipFill rotWithShape="1">
          <a:blip r:embed="rId3">
            <a:extLst>
              <a:ext uri="{28A0092B-C50C-407E-A947-70E740481C1C}">
                <a14:useLocalDpi xmlns:a14="http://schemas.microsoft.com/office/drawing/2010/main" val="0"/>
              </a:ext>
            </a:extLst>
          </a:blip>
          <a:srcRect t="82994" b="2146"/>
          <a:stretch/>
        </p:blipFill>
        <p:spPr>
          <a:xfrm>
            <a:off x="6953" y="-32730"/>
            <a:ext cx="9144000" cy="1008120"/>
          </a:xfrm>
          <a:prstGeom prst="rect">
            <a:avLst/>
          </a:prstGeom>
        </p:spPr>
      </p:pic>
      <p:pic>
        <p:nvPicPr>
          <p:cNvPr id="34" name="Picture 7" descr="design templates-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757" y="977608"/>
            <a:ext cx="8298690" cy="562305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5" name="Group 34"/>
          <p:cNvGrpSpPr>
            <a:grpSpLocks/>
          </p:cNvGrpSpPr>
          <p:nvPr/>
        </p:nvGrpSpPr>
        <p:grpSpPr bwMode="auto">
          <a:xfrm>
            <a:off x="511963" y="972845"/>
            <a:ext cx="8056585" cy="5626177"/>
            <a:chOff x="485653" y="187834"/>
            <a:chExt cx="8188118" cy="5717748"/>
          </a:xfrm>
        </p:grpSpPr>
        <p:grpSp>
          <p:nvGrpSpPr>
            <p:cNvPr id="36" name="Group 35"/>
            <p:cNvGrpSpPr>
              <a:grpSpLocks/>
            </p:cNvGrpSpPr>
            <p:nvPr/>
          </p:nvGrpSpPr>
          <p:grpSpPr bwMode="auto">
            <a:xfrm>
              <a:off x="485653" y="187834"/>
              <a:ext cx="4006749" cy="5717748"/>
              <a:chOff x="693095" y="395005"/>
              <a:chExt cx="3878684" cy="5760750"/>
            </a:xfrm>
          </p:grpSpPr>
          <p:sp>
            <p:nvSpPr>
              <p:cNvPr id="50" name="Rectangle 49"/>
              <p:cNvSpPr/>
              <p:nvPr/>
            </p:nvSpPr>
            <p:spPr bwMode="auto">
              <a:xfrm>
                <a:off x="4341271"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1" name="Rectangle 50"/>
              <p:cNvSpPr/>
              <p:nvPr/>
            </p:nvSpPr>
            <p:spPr bwMode="auto">
              <a:xfrm>
                <a:off x="4009339"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2" name="Rectangle 51"/>
              <p:cNvSpPr/>
              <p:nvPr/>
            </p:nvSpPr>
            <p:spPr bwMode="auto">
              <a:xfrm>
                <a:off x="3677408"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3" name="Rectangle 52"/>
              <p:cNvSpPr/>
              <p:nvPr/>
            </p:nvSpPr>
            <p:spPr bwMode="auto">
              <a:xfrm>
                <a:off x="3347013"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4" name="Rectangle 53"/>
              <p:cNvSpPr/>
              <p:nvPr/>
            </p:nvSpPr>
            <p:spPr bwMode="auto">
              <a:xfrm>
                <a:off x="3015081"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5" name="Rectangle 54"/>
              <p:cNvSpPr/>
              <p:nvPr/>
            </p:nvSpPr>
            <p:spPr bwMode="auto">
              <a:xfrm>
                <a:off x="2683149"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6" name="Rectangle 55"/>
              <p:cNvSpPr/>
              <p:nvPr/>
            </p:nvSpPr>
            <p:spPr bwMode="auto">
              <a:xfrm>
                <a:off x="2351218"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7" name="Rectangle 56"/>
              <p:cNvSpPr/>
              <p:nvPr/>
            </p:nvSpPr>
            <p:spPr bwMode="auto">
              <a:xfrm>
                <a:off x="2019286"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8" name="Rectangle 57"/>
              <p:cNvSpPr/>
              <p:nvPr/>
            </p:nvSpPr>
            <p:spPr bwMode="auto">
              <a:xfrm>
                <a:off x="1687354"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59" name="Rectangle 58"/>
              <p:cNvSpPr/>
              <p:nvPr/>
            </p:nvSpPr>
            <p:spPr bwMode="auto">
              <a:xfrm>
                <a:off x="1356959"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0" name="Rectangle 59"/>
              <p:cNvSpPr/>
              <p:nvPr/>
            </p:nvSpPr>
            <p:spPr bwMode="auto">
              <a:xfrm>
                <a:off x="1025027"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1" name="Rectangle 60"/>
              <p:cNvSpPr/>
              <p:nvPr/>
            </p:nvSpPr>
            <p:spPr bwMode="auto">
              <a:xfrm>
                <a:off x="693095"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nvGrpSpPr>
            <p:cNvPr id="37" name="Group 48"/>
            <p:cNvGrpSpPr>
              <a:grpSpLocks/>
            </p:cNvGrpSpPr>
            <p:nvPr/>
          </p:nvGrpSpPr>
          <p:grpSpPr bwMode="auto">
            <a:xfrm>
              <a:off x="4666794" y="187834"/>
              <a:ext cx="4006977" cy="5717748"/>
              <a:chOff x="693095" y="395005"/>
              <a:chExt cx="3878905" cy="5760750"/>
            </a:xfrm>
          </p:grpSpPr>
          <p:sp>
            <p:nvSpPr>
              <p:cNvPr id="38" name="Rectangle 37"/>
              <p:cNvSpPr/>
              <p:nvPr/>
            </p:nvSpPr>
            <p:spPr bwMode="auto">
              <a:xfrm>
                <a:off x="4341492"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39" name="Rectangle 38"/>
              <p:cNvSpPr/>
              <p:nvPr/>
            </p:nvSpPr>
            <p:spPr bwMode="auto">
              <a:xfrm>
                <a:off x="4009560"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0" name="Rectangle 39"/>
              <p:cNvSpPr/>
              <p:nvPr/>
            </p:nvSpPr>
            <p:spPr bwMode="auto">
              <a:xfrm>
                <a:off x="3677628"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1" name="Rectangle 40"/>
              <p:cNvSpPr/>
              <p:nvPr/>
            </p:nvSpPr>
            <p:spPr bwMode="auto">
              <a:xfrm>
                <a:off x="3347234"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2" name="Rectangle 41"/>
              <p:cNvSpPr/>
              <p:nvPr/>
            </p:nvSpPr>
            <p:spPr bwMode="auto">
              <a:xfrm>
                <a:off x="3015302"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3" name="Rectangle 42"/>
              <p:cNvSpPr/>
              <p:nvPr/>
            </p:nvSpPr>
            <p:spPr bwMode="auto">
              <a:xfrm>
                <a:off x="2683370"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4" name="Rectangle 43"/>
              <p:cNvSpPr/>
              <p:nvPr/>
            </p:nvSpPr>
            <p:spPr bwMode="auto">
              <a:xfrm>
                <a:off x="2351438"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5" name="Rectangle 44"/>
              <p:cNvSpPr/>
              <p:nvPr/>
            </p:nvSpPr>
            <p:spPr bwMode="auto">
              <a:xfrm>
                <a:off x="2019507"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6" name="Rectangle 45"/>
              <p:cNvSpPr/>
              <p:nvPr/>
            </p:nvSpPr>
            <p:spPr bwMode="auto">
              <a:xfrm>
                <a:off x="1687575"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7" name="Rectangle 46"/>
              <p:cNvSpPr/>
              <p:nvPr/>
            </p:nvSpPr>
            <p:spPr bwMode="auto">
              <a:xfrm>
                <a:off x="1357179"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8" name="Rectangle 47"/>
              <p:cNvSpPr/>
              <p:nvPr/>
            </p:nvSpPr>
            <p:spPr bwMode="auto">
              <a:xfrm>
                <a:off x="1025247"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9" name="Rectangle 48"/>
              <p:cNvSpPr/>
              <p:nvPr/>
            </p:nvSpPr>
            <p:spPr bwMode="auto">
              <a:xfrm>
                <a:off x="693316" y="395005"/>
                <a:ext cx="230508" cy="576075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grpSp>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sign_title slide9.jpg"/>
          <p:cNvPicPr>
            <a:picLocks noChangeAspect="1"/>
          </p:cNvPicPr>
          <p:nvPr/>
        </p:nvPicPr>
        <p:blipFill rotWithShape="1">
          <a:blip r:embed="rId3">
            <a:extLst>
              <a:ext uri="{28A0092B-C50C-407E-A947-70E740481C1C}">
                <a14:useLocalDpi xmlns:a14="http://schemas.microsoft.com/office/drawing/2010/main" val="0"/>
              </a:ext>
            </a:extLst>
          </a:blip>
          <a:srcRect t="82994" b="2146"/>
          <a:stretch/>
        </p:blipFill>
        <p:spPr>
          <a:xfrm>
            <a:off x="6953" y="-32730"/>
            <a:ext cx="9144000" cy="1008120"/>
          </a:xfrm>
          <a:prstGeom prst="rect">
            <a:avLst/>
          </a:prstGeom>
        </p:spPr>
      </p:pic>
      <p:pic>
        <p:nvPicPr>
          <p:cNvPr id="31" name="Picture 7" descr="design templates-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757" y="997246"/>
            <a:ext cx="8276294" cy="560787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 name="Rectangle 31"/>
          <p:cNvSpPr>
            <a:spLocks noChangeArrowheads="1"/>
          </p:cNvSpPr>
          <p:nvPr/>
        </p:nvSpPr>
        <p:spPr bwMode="auto">
          <a:xfrm>
            <a:off x="421870" y="997246"/>
            <a:ext cx="8242022" cy="5607878"/>
          </a:xfrm>
          <a:prstGeom prst="rect">
            <a:avLst/>
          </a:prstGeom>
          <a:noFill/>
          <a:ln w="152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3" name="Group 32"/>
          <p:cNvGrpSpPr>
            <a:grpSpLocks/>
          </p:cNvGrpSpPr>
          <p:nvPr/>
        </p:nvGrpSpPr>
        <p:grpSpPr bwMode="auto">
          <a:xfrm>
            <a:off x="521882" y="1956097"/>
            <a:ext cx="8022381" cy="4514342"/>
            <a:chOff x="482000" y="1150239"/>
            <a:chExt cx="8176559" cy="4600956"/>
          </a:xfrm>
        </p:grpSpPr>
        <p:cxnSp>
          <p:nvCxnSpPr>
            <p:cNvPr id="62" name="Straight Connector 61"/>
            <p:cNvCxnSpPr/>
            <p:nvPr/>
          </p:nvCxnSpPr>
          <p:spPr bwMode="auto">
            <a:xfrm>
              <a:off x="3846297" y="1174053"/>
              <a:ext cx="0" cy="4553327"/>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Connector 62"/>
            <p:cNvCxnSpPr/>
            <p:nvPr/>
          </p:nvCxnSpPr>
          <p:spPr bwMode="auto">
            <a:xfrm>
              <a:off x="2492005" y="3893666"/>
              <a:ext cx="0" cy="1833714"/>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a:off x="1796600" y="1150239"/>
              <a:ext cx="0" cy="2779942"/>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Connector 64"/>
            <p:cNvCxnSpPr/>
            <p:nvPr/>
          </p:nvCxnSpPr>
          <p:spPr bwMode="auto">
            <a:xfrm>
              <a:off x="6661256" y="1150239"/>
              <a:ext cx="0" cy="4600956"/>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a:off x="1474301" y="5163771"/>
              <a:ext cx="0" cy="563609"/>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66"/>
            <p:cNvCxnSpPr/>
            <p:nvPr/>
          </p:nvCxnSpPr>
          <p:spPr bwMode="auto">
            <a:xfrm>
              <a:off x="7644031" y="4876410"/>
              <a:ext cx="0" cy="850970"/>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Connector 67"/>
            <p:cNvCxnSpPr/>
            <p:nvPr/>
          </p:nvCxnSpPr>
          <p:spPr bwMode="auto">
            <a:xfrm flipH="1">
              <a:off x="482000" y="3876202"/>
              <a:ext cx="8176559" cy="30165"/>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9" name="Straight Connector 68"/>
            <p:cNvCxnSpPr/>
            <p:nvPr/>
          </p:nvCxnSpPr>
          <p:spPr bwMode="auto">
            <a:xfrm flipH="1">
              <a:off x="482000" y="5163771"/>
              <a:ext cx="3353183" cy="12701"/>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0" name="Straight Connector 69"/>
            <p:cNvCxnSpPr/>
            <p:nvPr/>
          </p:nvCxnSpPr>
          <p:spPr bwMode="auto">
            <a:xfrm flipH="1">
              <a:off x="6667607" y="4906575"/>
              <a:ext cx="1990952" cy="7938"/>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1" name="Straight Connector 70"/>
            <p:cNvCxnSpPr/>
            <p:nvPr/>
          </p:nvCxnSpPr>
          <p:spPr bwMode="auto">
            <a:xfrm>
              <a:off x="7374125" y="2125045"/>
              <a:ext cx="0" cy="1746395"/>
            </a:xfrm>
            <a:prstGeom prst="line">
              <a:avLst/>
            </a:prstGeom>
            <a:solidFill>
              <a:schemeClr val="accent1"/>
            </a:solidFill>
            <a:ln w="762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687614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ign_title slid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9144000" cy="6784258"/>
          </a:xfrm>
          <a:prstGeom prst="rect">
            <a:avLst/>
          </a:prstGeom>
        </p:spPr>
      </p:pic>
    </p:spTree>
    <p:extLst>
      <p:ext uri="{BB962C8B-B14F-4D97-AF65-F5344CB8AC3E}">
        <p14:creationId xmlns:p14="http://schemas.microsoft.com/office/powerpoint/2010/main" val="210310247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416</TotalTime>
  <Words>897</Words>
  <Application>Microsoft Macintosh PowerPoint</Application>
  <PresentationFormat>On-screen Show (4:3)</PresentationFormat>
  <Paragraphs>62</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Jostens,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Lundgren</dc:creator>
  <cp:lastModifiedBy>Gary Lundgren</cp:lastModifiedBy>
  <cp:revision>22</cp:revision>
  <dcterms:created xsi:type="dcterms:W3CDTF">2012-01-23T00:16:11Z</dcterms:created>
  <dcterms:modified xsi:type="dcterms:W3CDTF">2012-07-09T03:09:33Z</dcterms:modified>
</cp:coreProperties>
</file>